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78" r:id="rId13"/>
    <p:sldId id="287" r:id="rId14"/>
    <p:sldId id="267" r:id="rId15"/>
    <p:sldId id="268" r:id="rId16"/>
    <p:sldId id="269" r:id="rId17"/>
    <p:sldId id="272" r:id="rId18"/>
    <p:sldId id="270" r:id="rId19"/>
    <p:sldId id="271" r:id="rId20"/>
    <p:sldId id="273" r:id="rId21"/>
    <p:sldId id="274" r:id="rId22"/>
    <p:sldId id="280" r:id="rId23"/>
    <p:sldId id="275" r:id="rId24"/>
    <p:sldId id="276" r:id="rId25"/>
    <p:sldId id="277" r:id="rId26"/>
    <p:sldId id="281" r:id="rId27"/>
    <p:sldId id="279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799"/>
            <a:ext cx="10323171" cy="3329581"/>
          </a:xfrm>
        </p:spPr>
        <p:txBody>
          <a:bodyPr/>
          <a:lstStyle/>
          <a:p>
            <a:r>
              <a:rPr lang="en-US" dirty="0"/>
              <a:t>Root Finding 3:</a:t>
            </a:r>
            <a:br>
              <a:rPr lang="en-US" dirty="0"/>
            </a:br>
            <a:r>
              <a:rPr lang="en-US" dirty="0"/>
              <a:t>Sundry Other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176245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False Position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Reguli</a:t>
            </a:r>
            <a:r>
              <a:rPr lang="en-US" dirty="0"/>
              <a:t> </a:t>
            </a:r>
            <a:r>
              <a:rPr lang="en-US" dirty="0" err="1"/>
              <a:t>Falsi</a:t>
            </a:r>
            <a:r>
              <a:rPr lang="en-US" dirty="0"/>
              <a:t> combines aspects of both bisection, the bracketing of the root, and the secant method, a more intelligent choice of a new bracket.</a:t>
            </a:r>
          </a:p>
          <a:p>
            <a:r>
              <a:rPr lang="en-US" dirty="0"/>
              <a:t>Bisection guarantees a halving of the interval at every step, </a:t>
            </a:r>
            <a:r>
              <a:rPr lang="en-US" dirty="0" err="1"/>
              <a:t>Reguli</a:t>
            </a:r>
            <a:r>
              <a:rPr lang="en-US" dirty="0"/>
              <a:t> </a:t>
            </a:r>
            <a:r>
              <a:rPr lang="en-US" dirty="0" err="1"/>
              <a:t>Falsi</a:t>
            </a:r>
            <a:r>
              <a:rPr lang="en-US" dirty="0"/>
              <a:t> does not.</a:t>
            </a:r>
          </a:p>
          <a:p>
            <a:pPr lvl="1"/>
            <a:r>
              <a:rPr lang="en-US" dirty="0"/>
              <a:t>It can sometimes have very slow convergence.</a:t>
            </a:r>
          </a:p>
          <a:p>
            <a:r>
              <a:rPr lang="en-US" dirty="0" err="1"/>
              <a:t>Reguli</a:t>
            </a:r>
            <a:r>
              <a:rPr lang="en-US" dirty="0"/>
              <a:t> </a:t>
            </a:r>
            <a:r>
              <a:rPr lang="en-US" dirty="0" err="1"/>
              <a:t>falsi</a:t>
            </a:r>
            <a:r>
              <a:rPr lang="en-US" dirty="0"/>
              <a:t> is guaranteed to converge while the Secant Method is not.</a:t>
            </a:r>
          </a:p>
          <a:p>
            <a:r>
              <a:rPr lang="en-US" dirty="0"/>
              <a:t>There are also modifications of </a:t>
            </a:r>
            <a:r>
              <a:rPr lang="en-US" dirty="0" err="1"/>
              <a:t>Reguli</a:t>
            </a:r>
            <a:r>
              <a:rPr lang="en-US" dirty="0"/>
              <a:t> </a:t>
            </a:r>
            <a:r>
              <a:rPr lang="en-US" dirty="0" err="1"/>
              <a:t>Falsi</a:t>
            </a:r>
            <a:r>
              <a:rPr lang="en-US" dirty="0"/>
              <a:t> with faster convergence. </a:t>
            </a:r>
          </a:p>
        </p:txBody>
      </p:sp>
    </p:spTree>
    <p:extLst>
      <p:ext uri="{BB962C8B-B14F-4D97-AF65-F5344CB8AC3E}">
        <p14:creationId xmlns:p14="http://schemas.microsoft.com/office/powerpoint/2010/main" val="253506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Illinois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754294"/>
                <a:ext cx="8946541" cy="48835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Sometimes the convergence of </a:t>
                </a:r>
                <a:r>
                  <a:rPr lang="en-US" dirty="0" err="1"/>
                  <a:t>Reguli</a:t>
                </a:r>
                <a:r>
                  <a:rPr lang="en-US" dirty="0"/>
                  <a:t> </a:t>
                </a:r>
                <a:r>
                  <a:rPr lang="en-US" dirty="0" err="1"/>
                  <a:t>Falsi</a:t>
                </a:r>
                <a:r>
                  <a:rPr lang="en-US" dirty="0"/>
                  <a:t> is very slow.</a:t>
                </a:r>
              </a:p>
              <a:p>
                <a:r>
                  <a:rPr lang="en-US" dirty="0"/>
                  <a:t>We can fix this by modifying the update step.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have the same sign we modify our end points.</a:t>
                </a:r>
              </a:p>
              <a:p>
                <a:r>
                  <a:rPr lang="en-US" dirty="0"/>
                  <a:t>If we go left twice, we use,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go right twice, we use,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This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guarantees a </a:t>
                </a:r>
                <a:r>
                  <a:rPr lang="en-US" dirty="0" err="1"/>
                  <a:t>superlinear</a:t>
                </a:r>
                <a:r>
                  <a:rPr lang="en-US" dirty="0"/>
                  <a:t> convergence.</a:t>
                </a:r>
              </a:p>
              <a:p>
                <a:r>
                  <a:rPr lang="en-US" dirty="0"/>
                  <a:t>You can sometimes pick a better rescaling to get even better convergence.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754294"/>
                <a:ext cx="8946541" cy="4883574"/>
              </a:xfrm>
              <a:blipFill>
                <a:blip r:embed="rId2"/>
                <a:stretch>
                  <a:fillRect l="-341" t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5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3D69-7340-4438-B58C-AD61723D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Illinois Algorithm Graphically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636F2C-1B62-4F70-9047-3BF22BE28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169" y="2052638"/>
            <a:ext cx="4945437" cy="41957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B3AF28-3594-4B04-A914-B9B00744BFE5}"/>
              </a:ext>
            </a:extLst>
          </p:cNvPr>
          <p:cNvSpPr txBox="1"/>
          <p:nvPr/>
        </p:nvSpPr>
        <p:spPr>
          <a:xfrm>
            <a:off x="7028952" y="6248400"/>
            <a:ext cx="114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Hoffman</a:t>
            </a:r>
          </a:p>
        </p:txBody>
      </p:sp>
    </p:spTree>
    <p:extLst>
      <p:ext uri="{BB962C8B-B14F-4D97-AF65-F5344CB8AC3E}">
        <p14:creationId xmlns:p14="http://schemas.microsoft.com/office/powerpoint/2010/main" val="48637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DF8C-BC83-6323-AED2-47163895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Illinois Algorithm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9F47A-B94C-3FC9-E8AE-CBFA2FB0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3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Muller’s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Secant Method approximates the objective function with a linear function.</a:t>
                </a:r>
              </a:p>
              <a:p>
                <a:r>
                  <a:rPr lang="en-US" dirty="0"/>
                  <a:t>Another approach would be to approximate the objective function with a parabola.</a:t>
                </a:r>
              </a:p>
              <a:p>
                <a:r>
                  <a:rPr lang="en-US" dirty="0"/>
                  <a:t>This approach requires 3 initial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approximate the function with,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than require that the parabola goes through three points:</a:t>
                </a: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r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84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Muller’s Method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10454"/>
                <a:ext cx="8946541" cy="4737946"/>
              </a:xfrm>
            </p:spPr>
            <p:txBody>
              <a:bodyPr/>
              <a:lstStyle/>
              <a:p>
                <a:r>
                  <a:rPr lang="en-US" dirty="0"/>
                  <a:t>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yields,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Solving,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the quadratic formula yields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We typically want to use the “rationalized” quadratic formula since it has better computational characteristics.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10454"/>
                <a:ext cx="8946541" cy="4737946"/>
              </a:xfrm>
              <a:blipFill>
                <a:blip r:embed="rId2"/>
                <a:stretch>
                  <a:fillRect l="-341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28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Muller’s Method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typically want to use the “rationalized” quadratic formula since it has better computational characteristics.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We choose the sign in the denominator to be the same as the sign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This method has faster convergence than the Secant Method but slower than that of Newton’s Method.</a:t>
                </a:r>
              </a:p>
              <a:p>
                <a:r>
                  <a:rPr lang="en-US" dirty="0"/>
                  <a:t>Typically, the Secant Method is preferred because it’s easier to implement.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8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Muller’s Method fail?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three guesses have the same y value, the method fails.</a:t>
            </a:r>
          </a:p>
          <a:p>
            <a:r>
              <a:rPr lang="en-US" dirty="0"/>
              <a:t>If the three points fall on the same line, the method fails.</a:t>
            </a:r>
          </a:p>
          <a:p>
            <a:r>
              <a:rPr lang="en-US" dirty="0"/>
              <a:t>How can we fix these problems?</a:t>
            </a:r>
          </a:p>
        </p:txBody>
      </p:sp>
    </p:spTree>
    <p:extLst>
      <p:ext uri="{BB962C8B-B14F-4D97-AF65-F5344CB8AC3E}">
        <p14:creationId xmlns:p14="http://schemas.microsoft.com/office/powerpoint/2010/main" val="3561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Quadratic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0294" y="2052918"/>
                <a:ext cx="11724640" cy="4195481"/>
              </a:xfrm>
            </p:spPr>
            <p:txBody>
              <a:bodyPr/>
              <a:lstStyle/>
              <a:p>
                <a:r>
                  <a:rPr lang="en-US" dirty="0"/>
                  <a:t>Instead of approximating the objective function with a parabola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can instead use a parabola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solves the problem of choosing which x-intercept to pick since there is now only one intersection.</a:t>
                </a:r>
              </a:p>
              <a:p>
                <a:r>
                  <a:rPr lang="en-US" dirty="0"/>
                  <a:t>Again the parabola goes through three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function looks like,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294" y="2052918"/>
                <a:ext cx="11724640" cy="4195481"/>
              </a:xfrm>
              <a:blipFill>
                <a:blip r:embed="rId2"/>
                <a:stretch>
                  <a:fillRect l="-260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35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Quadratic Interpolation </a:t>
            </a:r>
            <a:r>
              <a:rPr lang="en-US" dirty="0" err="1"/>
              <a:t>Contd</a:t>
            </a: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Plugging in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gives us,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This can be used as an update step in an iterative algorithm.</a:t>
                </a:r>
              </a:p>
              <a:p>
                <a:r>
                  <a:rPr lang="en-US" dirty="0"/>
                  <a:t>One can also use this updated guess to replace the guess with the worst backward error.</a:t>
                </a:r>
              </a:p>
              <a:p>
                <a:r>
                  <a:rPr lang="en-US" dirty="0"/>
                  <a:t>This method has faster convergence than the Secant Method. </a:t>
                </a:r>
              </a:p>
              <a:p>
                <a:r>
                  <a:rPr lang="en-US" dirty="0"/>
                  <a:t>This method is combined with the Secant and Bisection methods to make Brent’s Method.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7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Newton’s Method is one of the most frequently used root finding algorithms.</a:t>
            </a:r>
          </a:p>
          <a:p>
            <a:pPr lvl="1"/>
            <a:r>
              <a:rPr lang="en-US" dirty="0"/>
              <a:t>It has quadratic convergence for simple roots.</a:t>
            </a:r>
          </a:p>
          <a:p>
            <a:pPr lvl="1"/>
            <a:r>
              <a:rPr lang="en-US" dirty="0"/>
              <a:t>If it has degenerate roots it’s only linearly convergent.</a:t>
            </a:r>
          </a:p>
          <a:p>
            <a:pPr lvl="1"/>
            <a:r>
              <a:rPr lang="en-US" dirty="0"/>
              <a:t>It can be modified to retain the quadratic convergence.</a:t>
            </a:r>
          </a:p>
          <a:p>
            <a:r>
              <a:rPr lang="en-US" dirty="0"/>
              <a:t>Sometimes the derivative required for Newton’s Method is unavailable or costly to evaluate so we instead approximate it with a Secant Method.</a:t>
            </a:r>
          </a:p>
          <a:p>
            <a:pPr lvl="1"/>
            <a:r>
              <a:rPr lang="en-US" dirty="0"/>
              <a:t>The Secant Method is </a:t>
            </a:r>
            <a:r>
              <a:rPr lang="en-US" dirty="0" err="1"/>
              <a:t>superlinearly</a:t>
            </a:r>
            <a:r>
              <a:rPr lang="en-US" dirty="0"/>
              <a:t> convergent.</a:t>
            </a:r>
          </a:p>
        </p:txBody>
      </p:sp>
    </p:spTree>
    <p:extLst>
      <p:ext uri="{BB962C8B-B14F-4D97-AF65-F5344CB8AC3E}">
        <p14:creationId xmlns:p14="http://schemas.microsoft.com/office/powerpoint/2010/main" val="2005845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Brent’s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Richard Brent.</a:t>
            </a:r>
          </a:p>
          <a:p>
            <a:pPr lvl="1"/>
            <a:r>
              <a:rPr lang="en-US" dirty="0"/>
              <a:t>He built on the method of </a:t>
            </a:r>
            <a:r>
              <a:rPr lang="en-US" dirty="0" err="1"/>
              <a:t>Theodorus</a:t>
            </a:r>
            <a:r>
              <a:rPr lang="en-US" dirty="0"/>
              <a:t> Dekker.</a:t>
            </a:r>
          </a:p>
          <a:p>
            <a:pPr lvl="1"/>
            <a:r>
              <a:rPr lang="en-US" dirty="0"/>
              <a:t>This is sometimes called the Brent-Dekker method.</a:t>
            </a:r>
          </a:p>
          <a:p>
            <a:r>
              <a:rPr lang="en-US" dirty="0"/>
              <a:t>In short, Inverse Quadratic Interpolation is attempted.</a:t>
            </a:r>
          </a:p>
          <a:p>
            <a:pPr lvl="1"/>
            <a:r>
              <a:rPr lang="en-US" dirty="0"/>
              <a:t>If both the backward error improves and the interval is at least halved, we accept the update.</a:t>
            </a:r>
          </a:p>
          <a:p>
            <a:pPr lvl="1"/>
            <a:r>
              <a:rPr lang="en-US" dirty="0"/>
              <a:t>If not, we instead use the Bisection Method to update our guess.</a:t>
            </a:r>
          </a:p>
          <a:p>
            <a:r>
              <a:rPr lang="en-US" dirty="0"/>
              <a:t>This ensures that the interval is always at least </a:t>
            </a:r>
            <a:r>
              <a:rPr lang="en-US" b="1" dirty="0"/>
              <a:t>halved</a:t>
            </a:r>
            <a:r>
              <a:rPr lang="en-US" dirty="0"/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9167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Matlab’s</a:t>
            </a:r>
            <a:r>
              <a:rPr lang="en-US" dirty="0"/>
              <a:t> Implementation of Brent’s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Matlab’s “</a:t>
                </a:r>
                <a:r>
                  <a:rPr lang="en-US" dirty="0" err="1"/>
                  <a:t>fzero</a:t>
                </a:r>
                <a:r>
                  <a:rPr lang="en-US" dirty="0"/>
                  <a:t>” function implements Brent’s Method.</a:t>
                </a:r>
              </a:p>
              <a:p>
                <a:r>
                  <a:rPr lang="en-US" dirty="0"/>
                  <a:t>If no interval is provided, </a:t>
                </a:r>
                <a:r>
                  <a:rPr lang="en-US" dirty="0" err="1"/>
                  <a:t>Matlab</a:t>
                </a:r>
                <a:r>
                  <a:rPr lang="en-US" dirty="0"/>
                  <a:t> attempts to find one that brackets a zero.</a:t>
                </a:r>
              </a:p>
              <a:p>
                <a:r>
                  <a:rPr lang="en-US" dirty="0" err="1"/>
                  <a:t>Matlab</a:t>
                </a:r>
                <a:r>
                  <a:rPr lang="en-US" dirty="0"/>
                  <a:t> stops iterating if the forward error is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𝑚𝑎𝑐h</m:t>
                        </m:r>
                      </m:sub>
                    </m:sSub>
                  </m:oMath>
                </a14:m>
                <a:r>
                  <a:rPr lang="en-US" dirty="0"/>
                  <a:t> or the backward error achieves machine zero.</a:t>
                </a:r>
              </a:p>
              <a:p>
                <a:pPr lvl="1"/>
                <a:r>
                  <a:rPr lang="en-US" dirty="0"/>
                  <a:t>This dual stopping condition can be</a:t>
                </a:r>
                <a:br>
                  <a:rPr lang="en-US" dirty="0"/>
                </a:br>
                <a:r>
                  <a:rPr lang="en-US" dirty="0"/>
                  <a:t>used on your homework,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353" y="3672733"/>
            <a:ext cx="5314633" cy="3005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3DE17-1744-AFC7-49D5-990952E7B8EB}"/>
              </a:ext>
            </a:extLst>
          </p:cNvPr>
          <p:cNvSpPr txBox="1"/>
          <p:nvPr/>
        </p:nvSpPr>
        <p:spPr>
          <a:xfrm>
            <a:off x="5576582" y="6300864"/>
            <a:ext cx="114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Sauer</a:t>
            </a:r>
          </a:p>
        </p:txBody>
      </p:sp>
    </p:spTree>
    <p:extLst>
      <p:ext uri="{BB962C8B-B14F-4D97-AF65-F5344CB8AC3E}">
        <p14:creationId xmlns:p14="http://schemas.microsoft.com/office/powerpoint/2010/main" val="3320323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99DF-802A-486B-8884-A420F66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4A7C-C3C3-43D7-ACB4-5EDCE235B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Muller’s Method and Inverse Quadratic Interpolation are both examples of polynomial interpolation.</a:t>
            </a:r>
          </a:p>
          <a:p>
            <a:r>
              <a:rPr lang="en-US" dirty="0"/>
              <a:t>Approximating functions with polynomials is ubiquitous in science, engineering, and data analysis in general.</a:t>
            </a:r>
          </a:p>
          <a:p>
            <a:r>
              <a:rPr lang="en-US" dirty="0"/>
              <a:t>We will return to this idea later in the semester.</a:t>
            </a:r>
          </a:p>
        </p:txBody>
      </p:sp>
    </p:spTree>
    <p:extLst>
      <p:ext uri="{BB962C8B-B14F-4D97-AF65-F5344CB8AC3E}">
        <p14:creationId xmlns:p14="http://schemas.microsoft.com/office/powerpoint/2010/main" val="4050001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of the methods we’ve discussed thus far have been applied to find exclusively real roots.</a:t>
            </a:r>
          </a:p>
          <a:p>
            <a:r>
              <a:rPr lang="en-US" dirty="0"/>
              <a:t>Which, if any, of these methods can be extended to find complex roots?</a:t>
            </a:r>
          </a:p>
          <a:p>
            <a:r>
              <a:rPr lang="en-US" dirty="0"/>
              <a:t>Bisection Method? </a:t>
            </a:r>
          </a:p>
          <a:p>
            <a:pPr lvl="1"/>
            <a:r>
              <a:rPr lang="en-US" dirty="0"/>
              <a:t>Not easily.</a:t>
            </a:r>
          </a:p>
          <a:p>
            <a:r>
              <a:rPr lang="en-US" dirty="0"/>
              <a:t>Newton’s Method?</a:t>
            </a:r>
          </a:p>
          <a:p>
            <a:pPr lvl="1"/>
            <a:r>
              <a:rPr lang="en-US" dirty="0"/>
              <a:t>Yes, if we provide a complex initial guess.</a:t>
            </a:r>
          </a:p>
          <a:p>
            <a:r>
              <a:rPr lang="en-US" dirty="0"/>
              <a:t>Secant Method?</a:t>
            </a:r>
          </a:p>
          <a:p>
            <a:pPr lvl="1"/>
            <a:r>
              <a:rPr lang="en-US" dirty="0"/>
              <a:t>Yes, if we provide a complex initial guess.</a:t>
            </a:r>
          </a:p>
          <a:p>
            <a:r>
              <a:rPr lang="en-US" dirty="0"/>
              <a:t>Muller’s Method?</a:t>
            </a:r>
          </a:p>
          <a:p>
            <a:pPr lvl="1"/>
            <a:r>
              <a:rPr lang="en-US" dirty="0"/>
              <a:t>Yes, no change necessary.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Root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09530"/>
            <a:ext cx="8946541" cy="4538869"/>
          </a:xfrm>
        </p:spPr>
        <p:txBody>
          <a:bodyPr/>
          <a:lstStyle/>
          <a:p>
            <a:r>
              <a:rPr lang="en-US" dirty="0"/>
              <a:t>The methods we have described can easily be used to find the roots of polynomials.</a:t>
            </a:r>
          </a:p>
          <a:p>
            <a:r>
              <a:rPr lang="en-US" dirty="0"/>
              <a:t>For certain polynomials, we can analytically determine the roots of the equation.</a:t>
            </a:r>
          </a:p>
          <a:p>
            <a:pPr lvl="1"/>
            <a:r>
              <a:rPr lang="en-US" dirty="0"/>
              <a:t>I.e., linear, quadratic, cubic, and quartic.</a:t>
            </a:r>
          </a:p>
          <a:p>
            <a:pPr lvl="1"/>
            <a:r>
              <a:rPr lang="en-US" dirty="0"/>
              <a:t>No closed algebraic solution exists for the general quintic function.</a:t>
            </a:r>
          </a:p>
          <a:p>
            <a:pPr lvl="1"/>
            <a:r>
              <a:rPr lang="en-US" dirty="0"/>
              <a:t>This extends to all polynomials of higher order as well.</a:t>
            </a:r>
          </a:p>
          <a:p>
            <a:r>
              <a:rPr lang="en-US" dirty="0"/>
              <a:t>Descartes’ Rule of signs can be used to determine the number and sign of the solutions.</a:t>
            </a:r>
          </a:p>
          <a:p>
            <a:r>
              <a:rPr lang="en-US" dirty="0"/>
              <a:t>Polynomials, especially those of higher order, can be sensitive to the values of coefficients </a:t>
            </a:r>
          </a:p>
          <a:p>
            <a:pPr lvl="1"/>
            <a:r>
              <a:rPr lang="en-US" dirty="0"/>
              <a:t>They can be ill-conditioned.</a:t>
            </a:r>
          </a:p>
        </p:txBody>
      </p:sp>
    </p:spTree>
    <p:extLst>
      <p:ext uri="{BB962C8B-B14F-4D97-AF65-F5344CB8AC3E}">
        <p14:creationId xmlns:p14="http://schemas.microsoft.com/office/powerpoint/2010/main" val="3797433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8804-C123-40BF-B1DA-F1201B61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Deflation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940C2-565E-4E60-939D-FF02354C9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781092"/>
                <a:ext cx="8946541" cy="446730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we want to find </a:t>
                </a:r>
                <a:r>
                  <a:rPr lang="en-US" i="1" dirty="0"/>
                  <a:t>all</a:t>
                </a:r>
                <a:r>
                  <a:rPr lang="en-US" dirty="0"/>
                  <a:t> of the roots of a polynomial, we make use of “polynomial deflation”</a:t>
                </a:r>
              </a:p>
              <a:p>
                <a:r>
                  <a:rPr lang="en-US" dirty="0"/>
                  <a:t>Recall that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order polynomial can be rewritten as,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Knowing this, when we find one root of a polynomial, we can “deflate” the full polynomial.</a:t>
                </a:r>
              </a:p>
              <a:p>
                <a:r>
                  <a:rPr lang="en-US" dirty="0"/>
                  <a:t>For example, if we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example polynomial, we now only have to find the roots of,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do this by dividing out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term.</a:t>
                </a:r>
              </a:p>
              <a:p>
                <a:r>
                  <a:rPr lang="en-US" dirty="0"/>
                  <a:t>This makes it easier to find the roots of the successively deflated polynomials.</a:t>
                </a:r>
              </a:p>
              <a:p>
                <a:r>
                  <a:rPr lang="en-US" dirty="0"/>
                  <a:t>However, since polynomials can be very sensitive to the coefficients, this procedure can introduce large errors.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940C2-565E-4E60-939D-FF02354C9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781092"/>
                <a:ext cx="8946541" cy="4467307"/>
              </a:xfrm>
              <a:blipFill>
                <a:blip r:embed="rId2"/>
                <a:stretch>
                  <a:fillRect l="-272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5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8334-1D93-433D-A644-7807859B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issues of root finding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412FB-919F-4E3A-A826-9E0A75CB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67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many things that can make root finding problematic.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we don’t have a good initial guess, we can spend a long time far away from the root.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There may exist degenerate roots that we are not aware of </a:t>
            </a:r>
            <a:r>
              <a:rPr lang="en-US" i="1" dirty="0"/>
              <a:t>a priori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roots we are interested in may be very close together but distinct.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may converge to the “wrong” root.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There may exist complex roots that we don’t know about before hand.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some of our methods approach an inflection point, we can be sent very far away from our root.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may have issues with ill-conditioning.</a:t>
            </a:r>
          </a:p>
        </p:txBody>
      </p:sp>
    </p:spTree>
    <p:extLst>
      <p:ext uri="{BB962C8B-B14F-4D97-AF65-F5344CB8AC3E}">
        <p14:creationId xmlns:p14="http://schemas.microsoft.com/office/powerpoint/2010/main" val="393476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507B-0F92-4170-BE31-CB6855F2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of non-linear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CE1F9-7D9A-4488-B845-E8E26CEF8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are sometimes interested in finding the roots of two non-linear equations,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Bisection and FPI are not really extendable</a:t>
                </a:r>
              </a:p>
              <a:p>
                <a:pPr marL="457200" lvl="1" indent="0">
                  <a:buNone/>
                </a:pPr>
                <a:r>
                  <a:rPr lang="en-US" dirty="0"/>
                  <a:t>to this sort of problem.</a:t>
                </a:r>
              </a:p>
              <a:p>
                <a:pPr marL="400050"/>
                <a:r>
                  <a:rPr lang="en-US" dirty="0"/>
                  <a:t>We can, however, modify Newton’s Method.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CE1F9-7D9A-4488-B845-E8E26CEF8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CB60FE3-D73A-4466-A26F-5AE462BE0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797" y="2662937"/>
            <a:ext cx="4616014" cy="3585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B485A-2378-094B-8C4D-49C987CD5F65}"/>
              </a:ext>
            </a:extLst>
          </p:cNvPr>
          <p:cNvSpPr txBox="1"/>
          <p:nvPr/>
        </p:nvSpPr>
        <p:spPr>
          <a:xfrm>
            <a:off x="10869432" y="6248399"/>
            <a:ext cx="114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Hoffman</a:t>
            </a:r>
          </a:p>
        </p:txBody>
      </p:sp>
    </p:spTree>
    <p:extLst>
      <p:ext uri="{BB962C8B-B14F-4D97-AF65-F5344CB8AC3E}">
        <p14:creationId xmlns:p14="http://schemas.microsoft.com/office/powerpoint/2010/main" val="688269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486D-BE45-4021-A812-BBD0AF0C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 for systems of non-linear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5C012-464F-4978-83A0-86AB5FD78F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write the first order </a:t>
                </a:r>
                <a:r>
                  <a:rPr lang="en-US" dirty="0" err="1"/>
                  <a:t>taylor</a:t>
                </a:r>
                <a:r>
                  <a:rPr lang="en-US" dirty="0"/>
                  <a:t> series of the two functions,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We can rearrange this as,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Our update step is,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solve the middle two equations for the difference terms and update our guess in an iterative method.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5C012-464F-4978-83A0-86AB5FD78F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116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E2CB-69DC-4937-9B27-FE9C8001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Extensions of Newton’s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D2879-0578-4EC6-BC9B-77EBEDE6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Newton’s method can be extended to larger systems of non-linear equations.</a:t>
            </a:r>
          </a:p>
          <a:p>
            <a:r>
              <a:rPr lang="en-US" dirty="0"/>
              <a:t>Evaluating the partial derivatives at every step can become quite costly.</a:t>
            </a:r>
          </a:p>
          <a:p>
            <a:r>
              <a:rPr lang="en-US" dirty="0"/>
              <a:t>If we do not have analytic derivatives, we can instead approximate the derivatives with the difference quotient.</a:t>
            </a:r>
          </a:p>
          <a:p>
            <a:pPr lvl="1"/>
            <a:r>
              <a:rPr lang="en-US" dirty="0"/>
              <a:t>This isn’t always great.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last time </a:t>
            </a:r>
            <a:r>
              <a:rPr lang="en-US" dirty="0" err="1"/>
              <a:t>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 exists a degenerate root, Newton’s Method will not be able to find a root within machine epsilon.</a:t>
            </a:r>
          </a:p>
          <a:p>
            <a:r>
              <a:rPr lang="en-US" dirty="0"/>
              <a:t>This is not a failing of the Newton Method alone, no method will be able to approach machine epsilon for certain functions.</a:t>
            </a:r>
          </a:p>
          <a:p>
            <a:r>
              <a:rPr lang="en-US" dirty="0"/>
              <a:t>The issue is inherent to the function itself.</a:t>
            </a:r>
          </a:p>
          <a:p>
            <a:r>
              <a:rPr lang="en-US" dirty="0"/>
              <a:t>This is the first time we have seen the issue of ill-conditioning.</a:t>
            </a:r>
          </a:p>
          <a:p>
            <a:r>
              <a:rPr lang="en-US" dirty="0"/>
              <a:t>Every sort of problem we might want to analyze has an associated condition number, a quantification of how sensitive the problem is to slight perturbations.</a:t>
            </a:r>
          </a:p>
        </p:txBody>
      </p:sp>
    </p:spTree>
    <p:extLst>
      <p:ext uri="{BB962C8B-B14F-4D97-AF65-F5344CB8AC3E}">
        <p14:creationId xmlns:p14="http://schemas.microsoft.com/office/powerpoint/2010/main" val="343394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29F1-A53E-4AEE-B8BD-CE4EB0BD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 to systems of non-linear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6893E-D912-42F9-95E3-317CB7E9F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also create a new function,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combining the different functions.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This new function has a global minimum when all of the constituent functions are zero.</a:t>
                </a:r>
              </a:p>
              <a:p>
                <a:r>
                  <a:rPr lang="en-US" dirty="0"/>
                  <a:t>We can use multidimensional minimizations techniques to find the global minimum of this new function.</a:t>
                </a:r>
              </a:p>
              <a:p>
                <a:pPr lvl="1"/>
                <a:r>
                  <a:rPr lang="en-US" dirty="0"/>
                  <a:t>This is also the solution of the original system of equations.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6893E-D912-42F9-95E3-317CB7E9F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239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7EAF-765F-4FA4-A620-D54023AB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45644-8EAC-4740-ACD2-BCF05D789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Reguli </a:t>
            </a:r>
            <a:r>
              <a:rPr lang="en-US" dirty="0" err="1"/>
              <a:t>Falsi</a:t>
            </a:r>
            <a:r>
              <a:rPr lang="en-US" dirty="0"/>
              <a:t> combines the best aspects of the Bisection Method and the Secant Method</a:t>
            </a:r>
          </a:p>
          <a:p>
            <a:pPr lvl="1"/>
            <a:r>
              <a:rPr lang="en-US" dirty="0"/>
              <a:t>Guaranteed convergence and more intelligently picking a root approximation.</a:t>
            </a:r>
          </a:p>
          <a:p>
            <a:r>
              <a:rPr lang="en-US" dirty="0"/>
              <a:t>Muller’s method approximates the objective function not with a linear function but a polynomial. </a:t>
            </a:r>
          </a:p>
          <a:p>
            <a:pPr lvl="1"/>
            <a:r>
              <a:rPr lang="en-US" dirty="0"/>
              <a:t>This is just taking the next term in the Taylor series compared to Newton’s Method.</a:t>
            </a:r>
          </a:p>
          <a:p>
            <a:r>
              <a:rPr lang="en-US" dirty="0"/>
              <a:t>Inverse Quadratic Interpolation is similar to Muller’s Method but uses a parabola that only has one x-intersection.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65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D056-7170-4867-AF63-3AACC4EE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D57D3-F23C-4A69-80D8-FC760A6FA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Newton’s Method is used in most applications.</a:t>
            </a:r>
          </a:p>
          <a:p>
            <a:pPr lvl="1"/>
            <a:r>
              <a:rPr lang="en-US" dirty="0"/>
              <a:t>It has excellent convergence for single roots.</a:t>
            </a:r>
          </a:p>
          <a:p>
            <a:pPr lvl="1"/>
            <a:r>
              <a:rPr lang="en-US" dirty="0"/>
              <a:t>It is readily extendable to higher dimensional problems.</a:t>
            </a:r>
          </a:p>
          <a:p>
            <a:pPr lvl="1"/>
            <a:r>
              <a:rPr lang="en-US" dirty="0"/>
              <a:t>It is readily extendable to complex roots.</a:t>
            </a:r>
          </a:p>
          <a:p>
            <a:pPr lvl="1"/>
            <a:r>
              <a:rPr lang="en-US" dirty="0"/>
              <a:t>It is very simple to implement.</a:t>
            </a:r>
          </a:p>
          <a:p>
            <a:r>
              <a:rPr lang="en-US" dirty="0"/>
              <a:t>If the derivative is unavailable or costly, the Secant Method or Brent’s Method are </a:t>
            </a:r>
            <a:r>
              <a:rPr lang="en-US"/>
              <a:t>excellent choices.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6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Reguli</a:t>
            </a:r>
            <a:r>
              <a:rPr lang="en-US" dirty="0"/>
              <a:t> </a:t>
            </a:r>
            <a:r>
              <a:rPr lang="en-US" dirty="0" err="1"/>
              <a:t>Falsi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Method of False Position, also known as </a:t>
                </a:r>
                <a:r>
                  <a:rPr lang="en-US" dirty="0" err="1"/>
                  <a:t>Reguli</a:t>
                </a:r>
                <a:r>
                  <a:rPr lang="en-US" dirty="0"/>
                  <a:t> </a:t>
                </a:r>
                <a:r>
                  <a:rPr lang="en-US" dirty="0" err="1"/>
                  <a:t>Falsi</a:t>
                </a:r>
                <a:r>
                  <a:rPr lang="en-US" dirty="0"/>
                  <a:t>, is an ancient method of solving equations of a single variable.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Rhind</a:t>
                </a:r>
                <a:r>
                  <a:rPr lang="en-US" dirty="0"/>
                  <a:t> Papyrus makes use of this.</a:t>
                </a:r>
              </a:p>
              <a:p>
                <a:r>
                  <a:rPr lang="en-US" dirty="0"/>
                  <a:t>For example, problem 26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5.</a:t>
                </a:r>
              </a:p>
              <a:p>
                <a:pPr lvl="1"/>
                <a:r>
                  <a:rPr lang="en-US" dirty="0"/>
                  <a:t>We can start with an initial guess of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This is too small by a factor of 3, so let’s triple our initial guess,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=12.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correct solution is 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294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74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Reguli</a:t>
            </a:r>
            <a:r>
              <a:rPr lang="en-US" dirty="0"/>
              <a:t> </a:t>
            </a:r>
            <a:r>
              <a:rPr lang="en-US" dirty="0" err="1"/>
              <a:t>Falsi</a:t>
            </a:r>
            <a:r>
              <a:rPr lang="en-US" dirty="0"/>
              <a:t>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8946541" cy="44020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That was an example of </a:t>
                </a:r>
                <a:r>
                  <a:rPr lang="en-US" i="1" dirty="0"/>
                  <a:t>Simple False Position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Simple false position is effectively guessing and checking and was used before the advent of algebra and equations as we know them</a:t>
                </a:r>
              </a:p>
              <a:p>
                <a:r>
                  <a:rPr lang="en-US" dirty="0"/>
                  <a:t>This form is found in Babylonian cuneiform tablets and on ancient Egyptian papyri. </a:t>
                </a:r>
              </a:p>
              <a:p>
                <a:pPr lvl="1"/>
                <a:r>
                  <a:rPr lang="en-US" dirty="0"/>
                  <a:t>It’s SUPER old.</a:t>
                </a:r>
              </a:p>
              <a:p>
                <a:r>
                  <a:rPr lang="en-US" i="1" dirty="0"/>
                  <a:t>Double False Position</a:t>
                </a:r>
                <a:r>
                  <a:rPr lang="en-US" dirty="0"/>
                  <a:t> is used to solve equations of the form,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This algorithm began to be used in late antiquity to solve these sorts of problems</a:t>
                </a:r>
              </a:p>
              <a:p>
                <a:r>
                  <a:rPr lang="en-US" dirty="0"/>
                  <a:t>This is the version that will be useful to us!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8946541" cy="4402024"/>
              </a:xfrm>
              <a:blipFill>
                <a:blip r:embed="rId2"/>
                <a:stretch>
                  <a:fillRect l="-341" t="-831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53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False 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almost always hear Double False position referred to as simply </a:t>
                </a:r>
                <a:r>
                  <a:rPr lang="en-US" b="1" i="1" dirty="0"/>
                  <a:t>the</a:t>
                </a:r>
                <a:r>
                  <a:rPr lang="en-US" dirty="0"/>
                  <a:t> Method of False Position or </a:t>
                </a:r>
                <a:r>
                  <a:rPr lang="en-US" dirty="0" err="1"/>
                  <a:t>Reguli</a:t>
                </a:r>
                <a:r>
                  <a:rPr lang="en-US" dirty="0"/>
                  <a:t> </a:t>
                </a:r>
                <a:r>
                  <a:rPr lang="en-US" dirty="0" err="1"/>
                  <a:t>Falsi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It is very similar to the method of Bisection.</a:t>
                </a:r>
              </a:p>
              <a:p>
                <a:r>
                  <a:rPr lang="en-US" dirty="0"/>
                  <a:t>Instead of using the midpoint, we instead use a “Secant-like” approximation of the new root.</a:t>
                </a:r>
              </a:p>
              <a:p>
                <a:r>
                  <a:rPr lang="en-US" dirty="0"/>
                  <a:t>Given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we construct a secant line between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point-slope form of this line is,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37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False Position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678406"/>
                <a:ext cx="8946541" cy="4569994"/>
              </a:xfrm>
            </p:spPr>
            <p:txBody>
              <a:bodyPr/>
              <a:lstStyle/>
              <a:p>
                <a:r>
                  <a:rPr lang="en-US" dirty="0"/>
                  <a:t>The point-slope form of this line is,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yields,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Solving this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gives us,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We can use this as an update step in an iterative process.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678406"/>
                <a:ext cx="8946541" cy="4569994"/>
              </a:xfrm>
              <a:blipFill>
                <a:blip r:embed="rId2"/>
                <a:stretch>
                  <a:fillRect l="-341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23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False Position Graphically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60" y="1275558"/>
            <a:ext cx="5852160" cy="525208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DE71B-122F-22D9-8A85-0463ED2C472A}"/>
              </a:ext>
            </a:extLst>
          </p:cNvPr>
          <p:cNvSpPr txBox="1"/>
          <p:nvPr/>
        </p:nvSpPr>
        <p:spPr>
          <a:xfrm>
            <a:off x="2886103" y="6513378"/>
            <a:ext cx="609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https://commons.wikimedia.org/wiki/File:False_position_method.svg</a:t>
            </a:r>
          </a:p>
        </p:txBody>
      </p:sp>
    </p:spTree>
    <p:extLst>
      <p:ext uri="{BB962C8B-B14F-4D97-AF65-F5344CB8AC3E}">
        <p14:creationId xmlns:p14="http://schemas.microsoft.com/office/powerpoint/2010/main" val="428668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False Position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606216"/>
                <a:ext cx="8946541" cy="4642183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1:nstepmax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return</a:t>
                </a:r>
              </a:p>
              <a:p>
                <a:pPr lvl="1"/>
                <a:r>
                  <a:rPr lang="en-US" dirty="0"/>
                  <a:t>end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else</a:t>
                </a:r>
              </a:p>
              <a:p>
                <a:pPr lvl="2"/>
                <a:r>
                  <a:rPr lang="en-US" dirty="0"/>
                  <a:t>a=c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b="0" dirty="0"/>
                  <a:t>nd</a:t>
                </a:r>
              </a:p>
              <a:p>
                <a:r>
                  <a:rPr lang="en-US" b="0" dirty="0"/>
                  <a:t>end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606216"/>
                <a:ext cx="8946541" cy="4642183"/>
              </a:xfrm>
              <a:blipFill>
                <a:blip r:embed="rId2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299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2144</TotalTime>
  <Words>2349</Words>
  <Application>Microsoft Office PowerPoint</Application>
  <PresentationFormat>Widescreen</PresentationFormat>
  <Paragraphs>230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Cambria Math</vt:lpstr>
      <vt:lpstr>Century Gothic</vt:lpstr>
      <vt:lpstr>Wingdings 3</vt:lpstr>
      <vt:lpstr>Ion</vt:lpstr>
      <vt:lpstr>Root Finding 3: Sundry Other Methods</vt:lpstr>
      <vt:lpstr>Summary of last time</vt:lpstr>
      <vt:lpstr>Summary of last time Contd</vt:lpstr>
      <vt:lpstr>Reguli Falsi</vt:lpstr>
      <vt:lpstr>Reguli Falsi Contd</vt:lpstr>
      <vt:lpstr>Double False Position</vt:lpstr>
      <vt:lpstr>Double False Position Contd</vt:lpstr>
      <vt:lpstr>Double False Position Graphically</vt:lpstr>
      <vt:lpstr>Double False Position Algorithm</vt:lpstr>
      <vt:lpstr>Double False Position pros and cons</vt:lpstr>
      <vt:lpstr>The Illinois Algorithm</vt:lpstr>
      <vt:lpstr>The Illinois Algorithm Graphically</vt:lpstr>
      <vt:lpstr>The Illinois Algorithm Example</vt:lpstr>
      <vt:lpstr>Muller’s Method</vt:lpstr>
      <vt:lpstr>Muller’s Method Contd</vt:lpstr>
      <vt:lpstr>Muller’s Method Contd</vt:lpstr>
      <vt:lpstr>How can Muller’s Method fail? </vt:lpstr>
      <vt:lpstr>Inverse Quadratic Interpolation</vt:lpstr>
      <vt:lpstr>Inverse Quadratic Interpolation Contd </vt:lpstr>
      <vt:lpstr>Brent’s Method</vt:lpstr>
      <vt:lpstr>Matlab’s Implementation of Brent’s Method </vt:lpstr>
      <vt:lpstr>Polynomial Interpolation</vt:lpstr>
      <vt:lpstr>Complex Roots</vt:lpstr>
      <vt:lpstr>Polynomial Root Finding</vt:lpstr>
      <vt:lpstr>Polynomial Deflation</vt:lpstr>
      <vt:lpstr>General issues of root finding algorithms</vt:lpstr>
      <vt:lpstr>Systems of non-linear equations</vt:lpstr>
      <vt:lpstr>Newton’s Method for systems of non-linear equations</vt:lpstr>
      <vt:lpstr>Issues and Extensions of Newton’s Method </vt:lpstr>
      <vt:lpstr>Another approach to systems of non-linear equations</vt:lpstr>
      <vt:lpstr>Summary Part 1</vt:lpstr>
      <vt:lpstr>Summary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Finding 3:</dc:title>
  <dc:creator>Christopher Moakler</dc:creator>
  <cp:lastModifiedBy>Christopher John Moakler</cp:lastModifiedBy>
  <cp:revision>30</cp:revision>
  <dcterms:created xsi:type="dcterms:W3CDTF">2022-02-07T20:47:32Z</dcterms:created>
  <dcterms:modified xsi:type="dcterms:W3CDTF">2022-11-14T21:54:01Z</dcterms:modified>
</cp:coreProperties>
</file>